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Tuominen" initials="AT" lastIdx="1" clrIdx="0">
    <p:extLst>
      <p:ext uri="{19B8F6BF-5375-455C-9EA6-DF929625EA0E}">
        <p15:presenceInfo xmlns:p15="http://schemas.microsoft.com/office/powerpoint/2012/main" userId="9940475b5cf01b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2T18:20:33.372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 Goat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Amy Tuominen</a:t>
            </a:r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EA3F-03FC-4E6F-8572-BB8CC047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aid kit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325E0-02B7-41EA-832F-A6B00F21C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Veterinary Prescription medications</a:t>
            </a:r>
          </a:p>
          <a:p>
            <a:pPr lvl="1"/>
            <a:r>
              <a:rPr lang="en-US" dirty="0"/>
              <a:t>Thiamine</a:t>
            </a:r>
          </a:p>
          <a:p>
            <a:pPr lvl="1"/>
            <a:r>
              <a:rPr lang="en-US" dirty="0"/>
              <a:t>Banamine</a:t>
            </a:r>
          </a:p>
          <a:p>
            <a:pPr lvl="1"/>
            <a:r>
              <a:rPr lang="en-US" dirty="0"/>
              <a:t>Some type of antibiotic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Should have a relationship with a veterinarian. Don’t wait until you have an emergency to call! </a:t>
            </a:r>
          </a:p>
        </p:txBody>
      </p:sp>
    </p:spTree>
    <p:extLst>
      <p:ext uri="{BB962C8B-B14F-4D97-AF65-F5344CB8AC3E}">
        <p14:creationId xmlns:p14="http://schemas.microsoft.com/office/powerpoint/2010/main" val="374965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9857-D713-4323-8297-481D42F7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kits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0BE3A-166B-4A44-9378-1352744DC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Travel with your first aid kit! </a:t>
            </a:r>
          </a:p>
          <a:p>
            <a:r>
              <a:rPr lang="en-US" dirty="0"/>
              <a:t>In addition to the things in your first aid kit, add in a bottle of B Complex and probiotics. </a:t>
            </a:r>
          </a:p>
          <a:p>
            <a:r>
              <a:rPr lang="en-US" dirty="0"/>
              <a:t>Animals get stressed at shows, so those are good to have on hand</a:t>
            </a:r>
          </a:p>
          <a:p>
            <a:r>
              <a:rPr lang="en-US" dirty="0"/>
              <a:t>Have your vet’s number handy so you can call with any concerns</a:t>
            </a:r>
          </a:p>
        </p:txBody>
      </p:sp>
      <p:pic>
        <p:nvPicPr>
          <p:cNvPr id="5" name="Picture 4" descr="A group of people riding on the back of a sheep&#10;&#10;Description automatically generated">
            <a:extLst>
              <a:ext uri="{FF2B5EF4-FFF2-40B4-BE49-F238E27FC236}">
                <a16:creationId xmlns:a16="http://schemas.microsoft.com/office/drawing/2014/main" id="{12B2740F-D7EF-4834-81D1-4ED3259E1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958" y="3428999"/>
            <a:ext cx="2203042" cy="330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8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BB526-8147-467C-8A13-094AF82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01924-553D-4589-BF7E-32884F58E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Intestinal </a:t>
            </a:r>
          </a:p>
          <a:p>
            <a:pPr lvl="1"/>
            <a:r>
              <a:rPr lang="en-US" dirty="0"/>
              <a:t>Monitor </a:t>
            </a:r>
            <a:r>
              <a:rPr lang="en-US" dirty="0" err="1"/>
              <a:t>Famacha</a:t>
            </a:r>
            <a:r>
              <a:rPr lang="en-US" dirty="0"/>
              <a:t> and BCS</a:t>
            </a:r>
          </a:p>
          <a:p>
            <a:pPr lvl="1"/>
            <a:r>
              <a:rPr lang="en-US" dirty="0"/>
              <a:t>Weight loss! Can be other causes of weight loss but always keep intestinal parasites in mind</a:t>
            </a:r>
          </a:p>
          <a:p>
            <a:pPr lvl="1"/>
            <a:r>
              <a:rPr lang="en-US" dirty="0"/>
              <a:t>Call a vet if concerned</a:t>
            </a:r>
          </a:p>
          <a:p>
            <a:pPr lvl="1"/>
            <a:r>
              <a:rPr lang="en-US" dirty="0"/>
              <a:t>Good to perform fecal egg counts regularly</a:t>
            </a:r>
          </a:p>
          <a:p>
            <a:pPr lvl="1"/>
            <a:r>
              <a:rPr lang="en-US" dirty="0"/>
              <a:t>Routine deworming isn’t recommended: resistance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89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3D7A-7471-4430-B6AC-20A61533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parasites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B545-085D-471D-B966-E8C693C29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Goats acting itchy</a:t>
            </a:r>
          </a:p>
          <a:p>
            <a:r>
              <a:rPr lang="en-US" dirty="0"/>
              <a:t>Hair loss</a:t>
            </a:r>
          </a:p>
          <a:p>
            <a:r>
              <a:rPr lang="en-US" dirty="0"/>
              <a:t>Flaky skin sometimes</a:t>
            </a:r>
          </a:p>
          <a:p>
            <a:r>
              <a:rPr lang="en-US" dirty="0"/>
              <a:t>Lice are big enough to see</a:t>
            </a:r>
          </a:p>
          <a:p>
            <a:r>
              <a:rPr lang="en-US" dirty="0"/>
              <a:t>In severe cases, can get anemia, especially when young kids affected</a:t>
            </a:r>
          </a:p>
          <a:p>
            <a:r>
              <a:rPr lang="en-US" dirty="0"/>
              <a:t>Treatments based on what type of parasite. Most commonly I see lice. Topical pour on such as </a:t>
            </a:r>
            <a:r>
              <a:rPr lang="en-US" dirty="0" err="1"/>
              <a:t>UltraBoss</a:t>
            </a:r>
            <a:endParaRPr lang="en-US" dirty="0"/>
          </a:p>
          <a:p>
            <a:r>
              <a:rPr lang="en-US" dirty="0" err="1"/>
              <a:t>UltraBoss</a:t>
            </a:r>
            <a:r>
              <a:rPr lang="en-US" dirty="0"/>
              <a:t> can also be used to help deter ticks</a:t>
            </a:r>
          </a:p>
        </p:txBody>
      </p:sp>
    </p:spTree>
    <p:extLst>
      <p:ext uri="{BB962C8B-B14F-4D97-AF65-F5344CB8AC3E}">
        <p14:creationId xmlns:p14="http://schemas.microsoft.com/office/powerpoint/2010/main" val="157012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6F12-8E72-4144-AAD6-A070ADF0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Pinkeye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24DA5-16EA-445F-8C8B-ADAF70CD4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Caused by a bacteria that flies spread</a:t>
            </a:r>
          </a:p>
          <a:p>
            <a:r>
              <a:rPr lang="en-US" dirty="0"/>
              <a:t>Flies will be attracted more to runny eyes </a:t>
            </a:r>
          </a:p>
          <a:p>
            <a:r>
              <a:rPr lang="en-US" dirty="0"/>
              <a:t>Signs include a red eye, teary eye, acting painful especially in sunlight, and ulcers</a:t>
            </a:r>
          </a:p>
          <a:p>
            <a:r>
              <a:rPr lang="en-US" dirty="0"/>
              <a:t>Fly control is huge for prevention!</a:t>
            </a:r>
          </a:p>
          <a:p>
            <a:r>
              <a:rPr lang="en-US" dirty="0"/>
              <a:t>Treatment: Oxytetracycline. Consult with your vet. Especially since other things can cause eye to look like pinkeye, such as foreign bodies or other injuries</a:t>
            </a:r>
          </a:p>
        </p:txBody>
      </p:sp>
      <p:pic>
        <p:nvPicPr>
          <p:cNvPr id="7" name="Picture 6" descr="A close up of a monkey&#10;&#10;Description automatically generated">
            <a:extLst>
              <a:ext uri="{FF2B5EF4-FFF2-40B4-BE49-F238E27FC236}">
                <a16:creationId xmlns:a16="http://schemas.microsoft.com/office/drawing/2014/main" id="{232DE3C5-CEB7-4FD4-9941-1FB2FC7C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695" y="342742"/>
            <a:ext cx="2293034" cy="26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0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F3290-F063-408C-B9DC-CDB80414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34230-389B-493C-BFA1-56CDA23F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causes: both viral and bacterial</a:t>
            </a:r>
          </a:p>
          <a:p>
            <a:r>
              <a:rPr lang="en-US" dirty="0"/>
              <a:t>Can be contagious or environmental</a:t>
            </a:r>
          </a:p>
          <a:p>
            <a:r>
              <a:rPr lang="en-US" dirty="0"/>
              <a:t>Symptoms: Coughing, nasal discharge, lethargic, breathing fast, fever</a:t>
            </a:r>
          </a:p>
          <a:p>
            <a:r>
              <a:rPr lang="en-US" dirty="0"/>
              <a:t>Treatment: Antibiotics and anti-inflammatories</a:t>
            </a:r>
          </a:p>
          <a:p>
            <a:r>
              <a:rPr lang="en-US" dirty="0"/>
              <a:t>Prevention: Good biosecurity, especially when showing, housing management and can use vaccine: </a:t>
            </a:r>
            <a:r>
              <a:rPr lang="en-US" dirty="0" err="1"/>
              <a:t>inforce</a:t>
            </a:r>
            <a:r>
              <a:rPr lang="en-US" dirty="0"/>
              <a:t> 3 in at-risk animals</a:t>
            </a:r>
          </a:p>
        </p:txBody>
      </p:sp>
    </p:spTree>
    <p:extLst>
      <p:ext uri="{BB962C8B-B14F-4D97-AF65-F5344CB8AC3E}">
        <p14:creationId xmlns:p14="http://schemas.microsoft.com/office/powerpoint/2010/main" val="2920055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1EEA-67F9-40F1-AC47-3C9B78112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Urethral obstruction/urinary calculi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6668-6426-4E5A-93AF-992BD9737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This is an emergency! Especially if not urinating at all</a:t>
            </a:r>
          </a:p>
          <a:p>
            <a:r>
              <a:rPr lang="en-US" sz="2000" dirty="0"/>
              <a:t>Major cause is Diet!</a:t>
            </a:r>
          </a:p>
          <a:p>
            <a:r>
              <a:rPr lang="en-US" sz="2000" dirty="0"/>
              <a:t>Signs: Straining, often people think they’re constipated</a:t>
            </a:r>
          </a:p>
          <a:p>
            <a:r>
              <a:rPr lang="en-US" sz="2000" dirty="0"/>
              <a:t>Lying down on side and straining, kicking at abdomen</a:t>
            </a:r>
          </a:p>
          <a:p>
            <a:r>
              <a:rPr lang="en-US" sz="2000" dirty="0"/>
              <a:t>Treatment: </a:t>
            </a:r>
          </a:p>
          <a:p>
            <a:pPr lvl="1"/>
            <a:r>
              <a:rPr lang="en-US" dirty="0"/>
              <a:t>If still dribbling urine, can give ammonium chloride. Will not work on all types of stones</a:t>
            </a:r>
          </a:p>
          <a:p>
            <a:pPr lvl="1"/>
            <a:r>
              <a:rPr lang="en-US" dirty="0"/>
              <a:t>Surgery</a:t>
            </a:r>
          </a:p>
          <a:p>
            <a:pPr lvl="1"/>
            <a:r>
              <a:rPr lang="en-US" dirty="0"/>
              <a:t>Euthanasia</a:t>
            </a:r>
          </a:p>
          <a:p>
            <a:pPr lvl="2"/>
            <a:r>
              <a:rPr lang="en-US" sz="2000" dirty="0"/>
              <a:t>The longer it goes on without treatment, the more likely euthanasia is!</a:t>
            </a:r>
          </a:p>
        </p:txBody>
      </p:sp>
    </p:spTree>
    <p:extLst>
      <p:ext uri="{BB962C8B-B14F-4D97-AF65-F5344CB8AC3E}">
        <p14:creationId xmlns:p14="http://schemas.microsoft.com/office/powerpoint/2010/main" val="415881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DBA9-545B-4A70-A1EC-67F08ACA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3A4E-5032-4583-81A3-9BFCE7134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an Emergency! Call your vet!</a:t>
            </a:r>
          </a:p>
          <a:p>
            <a:r>
              <a:rPr lang="en-US" dirty="0"/>
              <a:t>Causes include over-eating, getting cast in an upside position, choking on something</a:t>
            </a:r>
          </a:p>
          <a:p>
            <a:r>
              <a:rPr lang="en-US" dirty="0"/>
              <a:t>Symptoms:</a:t>
            </a:r>
          </a:p>
          <a:p>
            <a:pPr lvl="1"/>
            <a:r>
              <a:rPr lang="en-US" dirty="0"/>
              <a:t>Abdominal distention</a:t>
            </a:r>
          </a:p>
          <a:p>
            <a:pPr lvl="1"/>
            <a:r>
              <a:rPr lang="en-US" dirty="0"/>
              <a:t>Vocalizing</a:t>
            </a:r>
          </a:p>
          <a:p>
            <a:pPr lvl="1"/>
            <a:r>
              <a:rPr lang="en-US" dirty="0"/>
              <a:t>Diarrhea</a:t>
            </a:r>
          </a:p>
        </p:txBody>
      </p:sp>
      <p:pic>
        <p:nvPicPr>
          <p:cNvPr id="5" name="Picture 4" descr="A goat standing on hay&#10;&#10;Description automatically generated">
            <a:extLst>
              <a:ext uri="{FF2B5EF4-FFF2-40B4-BE49-F238E27FC236}">
                <a16:creationId xmlns:a16="http://schemas.microsoft.com/office/drawing/2014/main" id="{DB287E8F-3CF7-4447-85E2-19F9CF57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827" y="3308643"/>
            <a:ext cx="243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5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ED1C-E00C-4C59-BDE6-82D11B4A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 toxemia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37AE5-C7DA-435E-8F88-EA1A0023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late term does, typically carrying multiples</a:t>
            </a:r>
          </a:p>
          <a:p>
            <a:r>
              <a:rPr lang="en-US" dirty="0"/>
              <a:t>Due to lack of nutrition. Need more concentrate in late pregnancy. Can’t physically eat enough hay to meet needs due to size of uterus</a:t>
            </a:r>
          </a:p>
          <a:p>
            <a:r>
              <a:rPr lang="en-US" dirty="0"/>
              <a:t>Symptoms: Lethargic, off feed, off from rest of herd, grinding teeth, lying down, coma</a:t>
            </a:r>
          </a:p>
          <a:p>
            <a:r>
              <a:rPr lang="en-US" dirty="0"/>
              <a:t>Treatment: Requires intensive Veterinary care</a:t>
            </a:r>
          </a:p>
          <a:p>
            <a:r>
              <a:rPr lang="en-US" dirty="0"/>
              <a:t>Poor prognosis unless caught in the early stages. </a:t>
            </a:r>
          </a:p>
        </p:txBody>
      </p:sp>
      <p:pic>
        <p:nvPicPr>
          <p:cNvPr id="5" name="Picture 4" descr="A picture containing grass, mammal, laying, hay&#10;&#10;Description automatically generated">
            <a:extLst>
              <a:ext uri="{FF2B5EF4-FFF2-40B4-BE49-F238E27FC236}">
                <a16:creationId xmlns:a16="http://schemas.microsoft.com/office/drawing/2014/main" id="{0756542A-146E-4B25-B030-9DA32B74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788" y="3699860"/>
            <a:ext cx="4009292" cy="315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28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A5821-EF77-4E65-90DA-CD6A236D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Dystocia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6F98-2F11-4B69-96AB-8D986BA95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Difficulty kidding</a:t>
            </a:r>
          </a:p>
          <a:p>
            <a:r>
              <a:rPr lang="en-US" dirty="0"/>
              <a:t>Signs: active straining with no progress for 30 min</a:t>
            </a:r>
          </a:p>
          <a:p>
            <a:r>
              <a:rPr lang="en-US" dirty="0"/>
              <a:t>Call your vet!</a:t>
            </a:r>
          </a:p>
          <a:p>
            <a:r>
              <a:rPr lang="en-US" dirty="0"/>
              <a:t>If you’re comfortable with basic dystocia’s, you can wash up the doe and your arms, and using some OB lube, reach in to take a feel. If you’re not sure what’s going on, call the vet</a:t>
            </a:r>
          </a:p>
        </p:txBody>
      </p:sp>
    </p:spTree>
    <p:extLst>
      <p:ext uri="{BB962C8B-B14F-4D97-AF65-F5344CB8AC3E}">
        <p14:creationId xmlns:p14="http://schemas.microsoft.com/office/powerpoint/2010/main" val="249690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F392-433E-434A-A1C3-54B4C170B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off with the right goats	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11B13-176C-4E2A-9A66-0A4DCB220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start off with healthy stock, buy from reputable breeders</a:t>
            </a:r>
          </a:p>
          <a:p>
            <a:r>
              <a:rPr lang="en-US" dirty="0"/>
              <a:t>There’s no such thing as a free goat! </a:t>
            </a:r>
          </a:p>
          <a:p>
            <a:r>
              <a:rPr lang="en-US" dirty="0"/>
              <a:t>Things to ask breeders:</a:t>
            </a:r>
          </a:p>
          <a:p>
            <a:pPr lvl="1"/>
            <a:r>
              <a:rPr lang="en-US" dirty="0"/>
              <a:t>Basic husbandry- Do they vaccinate, how are kids processed at birth (do navels get dipped, </a:t>
            </a:r>
            <a:r>
              <a:rPr lang="en-US" dirty="0" err="1"/>
              <a:t>etc</a:t>
            </a:r>
            <a:r>
              <a:rPr lang="en-US" dirty="0"/>
              <a:t>) and do they test for any of the infectious diseases.</a:t>
            </a:r>
          </a:p>
          <a:p>
            <a:pPr lvl="1"/>
            <a:r>
              <a:rPr lang="en-US" dirty="0"/>
              <a:t>Caprine Arthritis Encephalitis (CAE)</a:t>
            </a:r>
          </a:p>
          <a:p>
            <a:pPr lvl="1"/>
            <a:r>
              <a:rPr lang="en-US" dirty="0"/>
              <a:t>Caseous Lymphadenitis (CL)- if vaccinating for CL, likely they’ve had CL in their herd</a:t>
            </a:r>
          </a:p>
          <a:p>
            <a:pPr lvl="1"/>
            <a:r>
              <a:rPr lang="en-US" dirty="0" err="1"/>
              <a:t>Johne’s</a:t>
            </a:r>
            <a:r>
              <a:rPr lang="en-US" dirty="0"/>
              <a:t> Disease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71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4C85F-EFCE-4BBE-9477-9C3D961C0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D3E41-BAEB-4392-8160-D370C680F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things we test for</a:t>
            </a:r>
          </a:p>
          <a:p>
            <a:r>
              <a:rPr lang="en-US" dirty="0"/>
              <a:t>Caprine Arthritis Encephalitis</a:t>
            </a:r>
          </a:p>
          <a:p>
            <a:r>
              <a:rPr lang="en-US" dirty="0"/>
              <a:t>Spread via milk and colostrum</a:t>
            </a:r>
          </a:p>
          <a:p>
            <a:r>
              <a:rPr lang="en-US" dirty="0"/>
              <a:t>Signs can include arthritis, pneumonia, mastitis, chronic weight loss and encephalitis (kids)</a:t>
            </a:r>
          </a:p>
          <a:p>
            <a:r>
              <a:rPr lang="en-US" dirty="0"/>
              <a:t>There is no treatment. Only supportive care</a:t>
            </a:r>
          </a:p>
          <a:p>
            <a:r>
              <a:rPr lang="en-US" dirty="0"/>
              <a:t>No vaccine, test all new animals</a:t>
            </a:r>
          </a:p>
          <a:p>
            <a:r>
              <a:rPr lang="en-US" dirty="0"/>
              <a:t>If positives in herd, ideal to cull. If not, should remove kids at birth</a:t>
            </a:r>
          </a:p>
        </p:txBody>
      </p:sp>
    </p:spTree>
    <p:extLst>
      <p:ext uri="{BB962C8B-B14F-4D97-AF65-F5344CB8AC3E}">
        <p14:creationId xmlns:p14="http://schemas.microsoft.com/office/powerpoint/2010/main" val="350474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7747-4C97-4A07-B4A9-6D7FDD410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Toxic Plants</a:t>
            </a:r>
          </a:p>
        </p:txBody>
      </p:sp>
      <p:pic>
        <p:nvPicPr>
          <p:cNvPr id="5" name="Content Placeholder 4" descr="A large tree in a forest&#10;&#10;Description automatically generated">
            <a:extLst>
              <a:ext uri="{FF2B5EF4-FFF2-40B4-BE49-F238E27FC236}">
                <a16:creationId xmlns:a16="http://schemas.microsoft.com/office/drawing/2014/main" id="{24A0D8E5-4C6B-4BF1-B11C-B4F725E0E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697736"/>
            <a:ext cx="4925568" cy="3462528"/>
          </a:xfrm>
        </p:spPr>
      </p:pic>
      <p:pic>
        <p:nvPicPr>
          <p:cNvPr id="7" name="Picture 6" descr="A close up of a purple flower&#10;&#10;Description automatically generated">
            <a:extLst>
              <a:ext uri="{FF2B5EF4-FFF2-40B4-BE49-F238E27FC236}">
                <a16:creationId xmlns:a16="http://schemas.microsoft.com/office/drawing/2014/main" id="{1DBD5EA0-EC04-42EC-9500-38C5AC0B8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634" y="1733464"/>
            <a:ext cx="4800599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49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2B1F-2C95-4B1C-9136-4E02FFB8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74C0F-2610-4134-9902-7EB24E520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Main ones in this area are Mountain Laurels, Rhododendrons and Azaleas. </a:t>
            </a:r>
          </a:p>
          <a:p>
            <a:r>
              <a:rPr lang="en-US" sz="2400" dirty="0"/>
              <a:t>Other toxic plants include milkweed and </a:t>
            </a:r>
            <a:r>
              <a:rPr lang="en-US" sz="2400" dirty="0" err="1"/>
              <a:t>Oldeander</a:t>
            </a:r>
            <a:endParaRPr lang="en-US" sz="2400" dirty="0"/>
          </a:p>
          <a:p>
            <a:r>
              <a:rPr lang="en-US" sz="2400" dirty="0"/>
              <a:t>Symptoms of mountain laurel/rhododendron toxicity include lethargy, vomiting, grinding teeth, painful abdomen</a:t>
            </a:r>
          </a:p>
          <a:p>
            <a:r>
              <a:rPr lang="en-US" sz="2400" dirty="0"/>
              <a:t>Call your vet</a:t>
            </a:r>
          </a:p>
          <a:p>
            <a:r>
              <a:rPr lang="en-US" sz="2400" dirty="0"/>
              <a:t>Dose dependent. If ate a lot, death is possible. </a:t>
            </a:r>
          </a:p>
          <a:p>
            <a:r>
              <a:rPr lang="en-US" sz="2400" dirty="0"/>
              <a:t>Activated charcoal can be administered as soon as you realize they ate it</a:t>
            </a:r>
          </a:p>
        </p:txBody>
      </p:sp>
    </p:spTree>
    <p:extLst>
      <p:ext uri="{BB962C8B-B14F-4D97-AF65-F5344CB8AC3E}">
        <p14:creationId xmlns:p14="http://schemas.microsoft.com/office/powerpoint/2010/main" val="196686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1613-1978-4348-8B30-4762B4F6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A91C3-8AB2-4254-A774-AEB293F5F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important! Especially if showing animals</a:t>
            </a:r>
          </a:p>
          <a:p>
            <a:r>
              <a:rPr lang="en-US" dirty="0"/>
              <a:t>Quarantine new arrivals and any animals that have been to a show. Minimum of 2 weeks</a:t>
            </a:r>
          </a:p>
          <a:p>
            <a:r>
              <a:rPr lang="en-US" dirty="0"/>
              <a:t>Wash all show equipment thoroughly </a:t>
            </a:r>
          </a:p>
          <a:p>
            <a:r>
              <a:rPr lang="en-US" dirty="0"/>
              <a:t>Don’t allow unnecessary visitors onto the farm. Have a foot bath out for visitors prior to entering goat area</a:t>
            </a:r>
          </a:p>
          <a:p>
            <a:r>
              <a:rPr lang="en-US" dirty="0"/>
              <a:t>Want to prevent bringing diseases home</a:t>
            </a:r>
          </a:p>
        </p:txBody>
      </p:sp>
    </p:spTree>
    <p:extLst>
      <p:ext uri="{BB962C8B-B14F-4D97-AF65-F5344CB8AC3E}">
        <p14:creationId xmlns:p14="http://schemas.microsoft.com/office/powerpoint/2010/main" val="1894927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121CC-B99A-46EE-9007-F6C58683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A084E-4325-47AF-AE2D-8B0664467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5095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D9FB-6D1A-4446-A1FA-0BDC7672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E1318-33EB-408F-A802-724938D3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Visit the herd! You want to be able to see how animals are housed,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Check for overall signs of health</a:t>
            </a:r>
          </a:p>
          <a:p>
            <a:pPr lvl="1"/>
            <a:r>
              <a:rPr lang="en-US" dirty="0"/>
              <a:t>Are their hooves in decent condition and not hugely overgrown</a:t>
            </a:r>
          </a:p>
          <a:p>
            <a:pPr lvl="1"/>
            <a:r>
              <a:rPr lang="en-US" dirty="0"/>
              <a:t>Lice! I see lice in probably 80% of the goats I see. I think most herds have it, but they should be dealing with it</a:t>
            </a:r>
          </a:p>
          <a:p>
            <a:pPr lvl="1"/>
            <a:r>
              <a:rPr lang="en-US" dirty="0"/>
              <a:t>Are animals in good body condition score?</a:t>
            </a:r>
          </a:p>
          <a:p>
            <a:pPr lvl="1"/>
            <a:r>
              <a:rPr lang="en-US" dirty="0"/>
              <a:t>Eating well and interacting with other animals normally?</a:t>
            </a:r>
          </a:p>
          <a:p>
            <a:pPr lvl="1"/>
            <a:r>
              <a:rPr lang="en-US" dirty="0"/>
              <a:t>As show animals, it will be easier for you to buy animals that are friendly. So that may be a consideration</a:t>
            </a:r>
          </a:p>
          <a:p>
            <a:pPr lvl="1"/>
            <a:r>
              <a:rPr lang="en-US" dirty="0"/>
              <a:t>Is </a:t>
            </a:r>
            <a:r>
              <a:rPr lang="en-US" dirty="0" err="1"/>
              <a:t>soremouth</a:t>
            </a:r>
            <a:r>
              <a:rPr lang="en-US" dirty="0"/>
              <a:t> an issue? Once you bring </a:t>
            </a:r>
            <a:r>
              <a:rPr lang="en-US" dirty="0" err="1"/>
              <a:t>soremouth</a:t>
            </a:r>
            <a:r>
              <a:rPr lang="en-US" dirty="0"/>
              <a:t> into your herd, it’s almost impossible to get rid of</a:t>
            </a:r>
          </a:p>
        </p:txBody>
      </p:sp>
    </p:spTree>
    <p:extLst>
      <p:ext uri="{BB962C8B-B14F-4D97-AF65-F5344CB8AC3E}">
        <p14:creationId xmlns:p14="http://schemas.microsoft.com/office/powerpoint/2010/main" val="3771526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BE9F5-9045-4F77-9C8A-9C23CE4B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Condition scoring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D17E0F-9342-43B7-9E47-7EDE7E65A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343" y="1767550"/>
            <a:ext cx="6501798" cy="4881445"/>
          </a:xfrm>
        </p:spPr>
      </p:pic>
      <p:pic>
        <p:nvPicPr>
          <p:cNvPr id="7" name="Picture 6" descr="A picture containing outdoor, grass, animal, standing&#10;&#10;Description automatically generated">
            <a:extLst>
              <a:ext uri="{FF2B5EF4-FFF2-40B4-BE49-F238E27FC236}">
                <a16:creationId xmlns:a16="http://schemas.microsoft.com/office/drawing/2014/main" id="{1D212883-D3E5-4D14-8F64-8EC9F95B3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7" y="2666682"/>
            <a:ext cx="4860413" cy="370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91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86EF3-8407-421E-BF43-B183D7227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551B4-61B7-4D12-AC41-9B2A5BBFB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Hoof Trimming- How often depends a bit on your goats. Some need it every 2 months, others can go up to 6 months. If they have cement blocks to play on, will help wear down hoof- less trimming</a:t>
            </a:r>
          </a:p>
          <a:p>
            <a:r>
              <a:rPr lang="en-US" dirty="0"/>
              <a:t>Vaccines: CD/T (clostridium perfringens and tetanus) at a minimum	</a:t>
            </a:r>
          </a:p>
          <a:p>
            <a:pPr lvl="1"/>
            <a:r>
              <a:rPr lang="en-US" dirty="0"/>
              <a:t>Timing- If pregnant does, they should be vaccinated 4-6 weeks before kidding to pass on immunity to kids</a:t>
            </a:r>
          </a:p>
          <a:p>
            <a:pPr lvl="1"/>
            <a:r>
              <a:rPr lang="en-US" dirty="0"/>
              <a:t>Don’t forget to vaccinate bucks as well</a:t>
            </a:r>
          </a:p>
          <a:p>
            <a:r>
              <a:rPr lang="en-US" dirty="0"/>
              <a:t>Rabies</a:t>
            </a:r>
          </a:p>
          <a:p>
            <a:r>
              <a:rPr lang="en-US" dirty="0"/>
              <a:t>BCS at least twice a year, more often is better</a:t>
            </a:r>
          </a:p>
          <a:p>
            <a:r>
              <a:rPr lang="en-US" dirty="0"/>
              <a:t>FAMACHA scoring. Every month is best </a:t>
            </a:r>
          </a:p>
        </p:txBody>
      </p:sp>
    </p:spTree>
    <p:extLst>
      <p:ext uri="{BB962C8B-B14F-4D97-AF65-F5344CB8AC3E}">
        <p14:creationId xmlns:p14="http://schemas.microsoft.com/office/powerpoint/2010/main" val="181084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FBB14-A521-4A14-80CA-AD5D9A8E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FAMAcha</a:t>
            </a:r>
            <a:r>
              <a:rPr lang="en-US" dirty="0"/>
              <a:t> scoring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D668C-8E09-45DF-80BA-E2AB22577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take the class that teaches you the proper way to score. </a:t>
            </a:r>
          </a:p>
          <a:p>
            <a:r>
              <a:rPr lang="en-US" dirty="0"/>
              <a:t>Want to always use the card</a:t>
            </a:r>
          </a:p>
          <a:p>
            <a:r>
              <a:rPr lang="en-US" dirty="0"/>
              <a:t>Don’t want to deworm on a regular basis</a:t>
            </a:r>
          </a:p>
          <a:p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16D31B-44C5-4791-88DA-05815ED21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67" y="3208785"/>
            <a:ext cx="42672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4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9CBE-E067-43AF-8BD9-61121582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Disbudding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D171A-4635-4019-8566-681A5DF5C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be done at less than 7 days of age. This will result in fewer scurs.  Large breeds (Nubians, Alpines, </a:t>
            </a:r>
            <a:r>
              <a:rPr lang="en-US" dirty="0" err="1"/>
              <a:t>etc</a:t>
            </a:r>
            <a:r>
              <a:rPr lang="en-US" dirty="0"/>
              <a:t>) I prefer to do under the age of 4 days</a:t>
            </a:r>
          </a:p>
          <a:p>
            <a:r>
              <a:rPr lang="en-US" dirty="0"/>
              <a:t>Make sure they are covered with a tetanus vaccine</a:t>
            </a:r>
          </a:p>
          <a:p>
            <a:r>
              <a:rPr lang="en-US" dirty="0"/>
              <a:t>Pain management</a:t>
            </a:r>
          </a:p>
          <a:p>
            <a:pPr lvl="1"/>
            <a:r>
              <a:rPr lang="en-US" dirty="0"/>
              <a:t>Discuss with your vet if you’re doing it yourself</a:t>
            </a:r>
          </a:p>
          <a:p>
            <a:pPr lvl="1"/>
            <a:r>
              <a:rPr lang="en-US" dirty="0"/>
              <a:t>I disbud all kids under sedation and they get a local anesthetic and pain medication</a:t>
            </a:r>
          </a:p>
        </p:txBody>
      </p:sp>
    </p:spTree>
    <p:extLst>
      <p:ext uri="{BB962C8B-B14F-4D97-AF65-F5344CB8AC3E}">
        <p14:creationId xmlns:p14="http://schemas.microsoft.com/office/powerpoint/2010/main" val="329818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CA8BF-AAA6-47C5-B677-9A32D212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animal, mammal, dog, sitting&#10;&#10;Description automatically generated">
            <a:extLst>
              <a:ext uri="{FF2B5EF4-FFF2-40B4-BE49-F238E27FC236}">
                <a16:creationId xmlns:a16="http://schemas.microsoft.com/office/drawing/2014/main" id="{35B569CB-E9B2-4B31-8B30-2419D129E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268" y="453524"/>
            <a:ext cx="8342141" cy="6256607"/>
          </a:xfrm>
        </p:spPr>
      </p:pic>
    </p:spTree>
    <p:extLst>
      <p:ext uri="{BB962C8B-B14F-4D97-AF65-F5344CB8AC3E}">
        <p14:creationId xmlns:p14="http://schemas.microsoft.com/office/powerpoint/2010/main" val="84959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472DE-D902-47AE-8831-7095C9048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Aid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A5A99-107A-4C2E-B24C-D9C648742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Thermometer!</a:t>
            </a:r>
          </a:p>
          <a:p>
            <a:r>
              <a:rPr lang="en-US" dirty="0"/>
              <a:t>Bandage Material- Gauze, Roll cotton, vet wrap</a:t>
            </a:r>
          </a:p>
          <a:p>
            <a:r>
              <a:rPr lang="en-US" dirty="0"/>
              <a:t>Betadine</a:t>
            </a:r>
          </a:p>
          <a:p>
            <a:r>
              <a:rPr lang="en-US" dirty="0"/>
              <a:t>Alu-spray/</a:t>
            </a:r>
            <a:r>
              <a:rPr lang="en-US" dirty="0" err="1"/>
              <a:t>alushield</a:t>
            </a:r>
            <a:r>
              <a:rPr lang="en-US" dirty="0"/>
              <a:t>. Not Blu-</a:t>
            </a:r>
            <a:r>
              <a:rPr lang="en-US" dirty="0" err="1"/>
              <a:t>Kote</a:t>
            </a:r>
            <a:r>
              <a:rPr lang="en-US" dirty="0"/>
              <a:t>! Not legal for use in food animals. </a:t>
            </a:r>
          </a:p>
          <a:p>
            <a:r>
              <a:rPr lang="en-US" dirty="0"/>
              <a:t>OB lube</a:t>
            </a:r>
          </a:p>
          <a:p>
            <a:r>
              <a:rPr lang="en-US" dirty="0"/>
              <a:t>Syringes/needles</a:t>
            </a:r>
          </a:p>
          <a:p>
            <a:r>
              <a:rPr lang="en-US" dirty="0" err="1"/>
              <a:t>Therabloat</a:t>
            </a:r>
            <a:r>
              <a:rPr lang="en-US" dirty="0"/>
              <a:t>/Bloat release</a:t>
            </a:r>
          </a:p>
          <a:p>
            <a:r>
              <a:rPr lang="en-US" dirty="0"/>
              <a:t>Activated Charcoal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table, sitting, blue, light&#10;&#10;Description automatically generated">
            <a:extLst>
              <a:ext uri="{FF2B5EF4-FFF2-40B4-BE49-F238E27FC236}">
                <a16:creationId xmlns:a16="http://schemas.microsoft.com/office/drawing/2014/main" id="{7CFC3AE9-64A5-4F49-BAC3-62B6BBD33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918" y="3737905"/>
            <a:ext cx="3120095" cy="3120095"/>
          </a:xfrm>
          <a:prstGeom prst="rect">
            <a:avLst/>
          </a:prstGeom>
        </p:spPr>
      </p:pic>
      <p:pic>
        <p:nvPicPr>
          <p:cNvPr id="7" name="Picture 6" descr="A bottle of wine&#10;&#10;Description automatically generated">
            <a:extLst>
              <a:ext uri="{FF2B5EF4-FFF2-40B4-BE49-F238E27FC236}">
                <a16:creationId xmlns:a16="http://schemas.microsoft.com/office/drawing/2014/main" id="{475DADDC-58E2-4CFF-BAE2-23C20459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63" y="4079631"/>
            <a:ext cx="2637692" cy="2637692"/>
          </a:xfrm>
          <a:prstGeom prst="rect">
            <a:avLst/>
          </a:prstGeom>
        </p:spPr>
      </p:pic>
      <p:pic>
        <p:nvPicPr>
          <p:cNvPr id="9" name="Picture 8" descr="A picture containing device, green, thermometer, holding&#10;&#10;Description automatically generated">
            <a:extLst>
              <a:ext uri="{FF2B5EF4-FFF2-40B4-BE49-F238E27FC236}">
                <a16:creationId xmlns:a16="http://schemas.microsoft.com/office/drawing/2014/main" id="{D30E51FC-3942-4DDA-877E-D00DA4EA9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199" y="315946"/>
            <a:ext cx="1866498" cy="18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7333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tf00001028</Template>
  <TotalTime>564</TotalTime>
  <Words>1204</Words>
  <Application>Microsoft Office PowerPoint</Application>
  <PresentationFormat>Widescreen</PresentationFormat>
  <Paragraphs>136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Century Gothic</vt:lpstr>
      <vt:lpstr>Vapor Trail</vt:lpstr>
      <vt:lpstr>Basic Goat Health</vt:lpstr>
      <vt:lpstr>Starting off with the right goats !</vt:lpstr>
      <vt:lpstr>PowerPoint Presentation</vt:lpstr>
      <vt:lpstr>Body Condition scoring</vt:lpstr>
      <vt:lpstr>Basic Maintenance</vt:lpstr>
      <vt:lpstr>FAMAcha scoring</vt:lpstr>
      <vt:lpstr>Disbudding</vt:lpstr>
      <vt:lpstr>PowerPoint Presentation</vt:lpstr>
      <vt:lpstr>First Aid Kit</vt:lpstr>
      <vt:lpstr>First aid kit continued</vt:lpstr>
      <vt:lpstr>Show kits </vt:lpstr>
      <vt:lpstr>Common problems</vt:lpstr>
      <vt:lpstr>External parasites</vt:lpstr>
      <vt:lpstr>Pinkeye</vt:lpstr>
      <vt:lpstr>Respiratory diseases</vt:lpstr>
      <vt:lpstr>Urethral obstruction/urinary calculi</vt:lpstr>
      <vt:lpstr>Bloat</vt:lpstr>
      <vt:lpstr>Pregnancy toxemia</vt:lpstr>
      <vt:lpstr>Dystocia</vt:lpstr>
      <vt:lpstr>CAE </vt:lpstr>
      <vt:lpstr>Toxic Plants</vt:lpstr>
      <vt:lpstr>PowerPoint Presentation</vt:lpstr>
      <vt:lpstr>Biosecurity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Tuominen</dc:creator>
  <cp:lastModifiedBy>Amy Tuominen</cp:lastModifiedBy>
  <cp:revision>12</cp:revision>
  <dcterms:created xsi:type="dcterms:W3CDTF">2020-05-12T13:02:17Z</dcterms:created>
  <dcterms:modified xsi:type="dcterms:W3CDTF">2020-05-12T22:27:05Z</dcterms:modified>
</cp:coreProperties>
</file>